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60" r:id="rId2"/>
    <p:sldId id="256" r:id="rId3"/>
    <p:sldId id="270" r:id="rId4"/>
    <p:sldId id="257" r:id="rId5"/>
    <p:sldId id="258" r:id="rId6"/>
    <p:sldId id="271" r:id="rId7"/>
    <p:sldId id="259" r:id="rId8"/>
    <p:sldId id="264" r:id="rId9"/>
    <p:sldId id="272" r:id="rId10"/>
    <p:sldId id="262" r:id="rId11"/>
    <p:sldId id="261" r:id="rId12"/>
    <p:sldId id="263" r:id="rId13"/>
    <p:sldId id="266" r:id="rId14"/>
    <p:sldId id="265" r:id="rId15"/>
    <p:sldId id="273" r:id="rId16"/>
    <p:sldId id="268" r:id="rId17"/>
    <p:sldId id="269" r:id="rId18"/>
    <p:sldId id="274" r:id="rId19"/>
    <p:sldId id="275" r:id="rId20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22"/>
    </p:embeddedFont>
    <p:embeddedFont>
      <p:font typeface="Nunito" pitchFamily="2" charset="77"/>
      <p:regular r:id="rId23"/>
      <p:bold r:id="rId24"/>
      <p:italic r:id="rId25"/>
      <p:boldItalic r:id="rId26"/>
    </p:embeddedFont>
    <p:embeddedFont>
      <p:font typeface="Playfair Display" pitchFamily="2" charset="77"/>
      <p:regular r:id="rId27"/>
      <p:bold r:id="rId28"/>
      <p:italic r:id="rId29"/>
      <p:boldItalic r:id="rId30"/>
    </p:embeddedFont>
    <p:embeddedFont>
      <p:font typeface="Roboto Condensed Light" panose="020F030202020403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00"/>
    <a:srgbClr val="FE0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372B90-1633-46BA-98D7-E23B30484EF8}">
  <a:tblStyle styleId="{3F372B90-1633-46BA-98D7-E23B30484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5"/>
    <p:restoredTop sz="88592"/>
  </p:normalViewPr>
  <p:slideViewPr>
    <p:cSldViewPr snapToGrid="0">
      <p:cViewPr>
        <p:scale>
          <a:sx n="120" d="100"/>
          <a:sy n="120" d="100"/>
        </p:scale>
        <p:origin x="8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080b61eb8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080b61eb8_3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conducted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112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)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focusing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relative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revealed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significant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among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highlighting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diverse patterns of domain positioning.</a:t>
            </a:r>
          </a:p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Starting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TCF4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gene with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highest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number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strong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domain's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relative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TCF4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key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involved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numerous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developmental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processes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making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particularly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noteworthy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contrast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TFEB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presents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intriguing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case: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most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similar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overall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length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theshortest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exhibits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 complete shift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toward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C-terminal end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caused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by the alternative splicing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A comparable pattern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ARNTL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gene,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deviates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significantly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from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domain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Another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interesting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case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MITF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shows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relatively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variable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among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greater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flexibility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alternative splicing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influences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function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Finally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AHRR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striking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example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alternative 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directly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affects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emphasizing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role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diversity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modifying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structure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findings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some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maintain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strict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domain positioning,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exhibit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isoform-dependent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influencing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regulatory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functions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Shifting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our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focus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moderate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number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3 and 5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),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cases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position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remains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highly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However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alternative 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clearly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influences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leading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noticeable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shifts.</a:t>
            </a: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TFEC, CLOCK, and 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instance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MLXIP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distinct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pattern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emerges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shorter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, the more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-terminal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appears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possible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length-dependent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constraint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on domain positioning,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alternative splicing events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predominantly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affect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portion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leaving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region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relatively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intact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particularly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interesting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case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NPAS2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alternative splicing leads to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clear shifts in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domain’s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further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supporting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idea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can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significantly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alter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structure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observations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highlight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 some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domain positioning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tightly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regulated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alternative splicing plays a key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role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modulating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architecture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impacting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interactions and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next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steps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investigate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relative position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orthologous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By mapping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positions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phylogenetic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aim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potential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patterns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If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consistently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appears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relative position,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would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presence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structural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constraints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maintained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over time,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supporting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hypothesis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a Co-TA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mechanism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family.</a:t>
            </a:r>
          </a:p>
          <a:p>
            <a:pPr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Additionally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would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greatly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appreciate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regarding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choice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include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recommendations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suitable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tools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perform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phylogenetic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reconstruction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right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balance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diversity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data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availability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crucial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ensuring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robust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meaningful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interpretation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name of the project I </a:t>
            </a:r>
            <a:r>
              <a:rPr lang="it-IT" dirty="0" err="1"/>
              <a:t>am</a:t>
            </a:r>
            <a:r>
              <a:rPr lang="it-IT" dirty="0"/>
              <a:t> working on,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be the </a:t>
            </a:r>
            <a:r>
              <a:rPr lang="it-IT" dirty="0" err="1"/>
              <a:t>topic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Neurogenins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(NEUROG)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proneural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belong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family. Disruptions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proneural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target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 the DNA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motifs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bind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associated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with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various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neuropsychiatric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disorders.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typically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consists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40 to 60 amino acids, with the first 15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-terminal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residues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forming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basic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helix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responsible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for DNA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it-I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operate on the DNA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forming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homodimers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heterodimers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motifs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called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E-boxes,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are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hexanucleotides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CANNTG,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two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half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sites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opposed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strands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basic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around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15-20 amino acids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responsible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contacting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DNA)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two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alpha after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basic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domain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confer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platform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for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formation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of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bHLH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dimers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pPr>
              <a:buNone/>
            </a:pP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bHLH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molecules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were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initially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broadly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classified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by Murre et al.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using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mixture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of qualitative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criteria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six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classes</a:t>
            </a:r>
          </a:p>
          <a:p>
            <a:pPr>
              <a:buNone/>
            </a:pP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Alternative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systems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been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proposed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based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aminoacid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sequence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alignments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forming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classes A, B, C, D and E.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tThis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sequence-based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the one I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adopted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project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shown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the plots in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next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slides.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aim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test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hypothesis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selection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partners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influenced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co-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translational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assembly (Co-TA)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Co-TA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complexes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are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formed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subunits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are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imposing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constraints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on the positioning of interaction domains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location of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coding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impact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efficiency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Co-TA.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example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more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N-terminally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positioned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expected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facilitate Co-TA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allowing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earlier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nascent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polypeptides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more C-terminal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hinder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delaying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until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complete.</a:t>
            </a:r>
          </a:p>
          <a:p>
            <a:pPr algn="l"/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To investigate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relative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coding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various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phylogenetic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identifying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trends in domain positioning.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study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insights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Co-TA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evolutionarily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favored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disfavored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mechanism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shedding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light 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dynamics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shape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protein-protein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began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human data </a:t>
            </a:r>
            <a:r>
              <a:rPr lang="it-IT" dirty="0" err="1"/>
              <a:t>retrieved</a:t>
            </a:r>
            <a:r>
              <a:rPr lang="it-IT" dirty="0"/>
              <a:t> from **</a:t>
            </a:r>
            <a:r>
              <a:rPr lang="it-IT" dirty="0" err="1"/>
              <a:t>BioMart</a:t>
            </a:r>
            <a:r>
              <a:rPr lang="it-IT" dirty="0"/>
              <a:t> (</a:t>
            </a:r>
            <a:r>
              <a:rPr lang="it-IT" dirty="0" err="1"/>
              <a:t>Ensembl</a:t>
            </a:r>
            <a:r>
              <a:rPr lang="it-IT" dirty="0"/>
              <a:t> </a:t>
            </a:r>
            <a:r>
              <a:rPr lang="it-IT" dirty="0" err="1"/>
              <a:t>Genes</a:t>
            </a:r>
            <a:r>
              <a:rPr lang="it-IT" dirty="0"/>
              <a:t> 113)**, </a:t>
            </a:r>
            <a:r>
              <a:rPr lang="it-IT" dirty="0" err="1"/>
              <a:t>focusing</a:t>
            </a:r>
            <a:r>
              <a:rPr lang="it-IT" dirty="0"/>
              <a:t> on the **amino acid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** of the **</a:t>
            </a:r>
            <a:r>
              <a:rPr lang="it-IT" dirty="0" err="1"/>
              <a:t>bHLH</a:t>
            </a:r>
            <a:r>
              <a:rPr lang="it-IT" dirty="0"/>
              <a:t> domain**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isoforms</a:t>
            </a:r>
            <a:r>
              <a:rPr lang="it-IT" dirty="0"/>
              <a:t> of the **112 human </a:t>
            </a:r>
            <a:r>
              <a:rPr lang="it-IT" dirty="0" err="1"/>
              <a:t>bHLH</a:t>
            </a:r>
            <a:r>
              <a:rPr lang="it-IT" dirty="0"/>
              <a:t> </a:t>
            </a:r>
            <a:r>
              <a:rPr lang="it-IT" dirty="0" err="1"/>
              <a:t>transcription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(</a:t>
            </a:r>
            <a:r>
              <a:rPr lang="it-IT" dirty="0" err="1"/>
              <a:t>TFs</a:t>
            </a:r>
            <a:r>
              <a:rPr lang="it-IT" dirty="0"/>
              <a:t>)**. </a:t>
            </a:r>
            <a:r>
              <a:rPr lang="it-IT" dirty="0" err="1"/>
              <a:t>Our</a:t>
            </a:r>
            <a:r>
              <a:rPr lang="it-IT" dirty="0"/>
              <a:t> goal </a:t>
            </a:r>
            <a:r>
              <a:rPr lang="it-IT" dirty="0" err="1"/>
              <a:t>was</a:t>
            </a:r>
            <a:r>
              <a:rPr lang="it-IT" dirty="0"/>
              <a:t> to </a:t>
            </a:r>
            <a:r>
              <a:rPr lang="it-IT" dirty="0" err="1"/>
              <a:t>assess</a:t>
            </a:r>
            <a:r>
              <a:rPr lang="it-IT" dirty="0"/>
              <a:t>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data with the **Human TF Database**,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curated</a:t>
            </a:r>
            <a:r>
              <a:rPr lang="it-IT" dirty="0"/>
              <a:t> by **Lambert et al.**,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**state-of-the-art </a:t>
            </a:r>
            <a:r>
              <a:rPr lang="it-IT" dirty="0" err="1"/>
              <a:t>reference</a:t>
            </a:r>
            <a:r>
              <a:rPr lang="it-IT" dirty="0"/>
              <a:t>** for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 of the </a:t>
            </a:r>
            <a:r>
              <a:rPr lang="it-IT" dirty="0" err="1"/>
              <a:t>bHLH</a:t>
            </a:r>
            <a:r>
              <a:rPr lang="it-IT" dirty="0"/>
              <a:t> family.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 patterns </a:t>
            </a:r>
            <a:r>
              <a:rPr lang="it-IT" dirty="0" err="1"/>
              <a:t>extracted</a:t>
            </a:r>
            <a:r>
              <a:rPr lang="it-IT" dirty="0"/>
              <a:t> from **</a:t>
            </a:r>
            <a:r>
              <a:rPr lang="it-IT" dirty="0" err="1"/>
              <a:t>BioMart</a:t>
            </a:r>
            <a:r>
              <a:rPr lang="it-IT" dirty="0"/>
              <a:t>** with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documented</a:t>
            </a:r>
            <a:r>
              <a:rPr lang="it-IT" dirty="0"/>
              <a:t> in the **Human TF Database**, </a:t>
            </a:r>
            <a:r>
              <a:rPr lang="it-IT" dirty="0" err="1"/>
              <a:t>ensuring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datasets </a:t>
            </a:r>
            <a:r>
              <a:rPr lang="it-IT" dirty="0" err="1"/>
              <a:t>provide</a:t>
            </a:r>
            <a:r>
              <a:rPr lang="it-IT" dirty="0"/>
              <a:t> **</a:t>
            </a:r>
            <a:r>
              <a:rPr lang="it-IT" dirty="0" err="1"/>
              <a:t>aligned</a:t>
            </a:r>
            <a:r>
              <a:rPr lang="it-IT" dirty="0"/>
              <a:t> and </a:t>
            </a:r>
            <a:r>
              <a:rPr lang="it-IT" dirty="0" err="1"/>
              <a:t>reliable</a:t>
            </a:r>
            <a:r>
              <a:rPr lang="it-IT" dirty="0"/>
              <a:t> information**. </a:t>
            </a:r>
            <a:r>
              <a:rPr lang="it-IT" dirty="0" err="1"/>
              <a:t>This</a:t>
            </a:r>
            <a:r>
              <a:rPr lang="it-IT" dirty="0"/>
              <a:t> step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crucial</a:t>
            </a:r>
            <a:r>
              <a:rPr lang="it-IT" dirty="0"/>
              <a:t> for </a:t>
            </a:r>
            <a:r>
              <a:rPr lang="it-IT" dirty="0" err="1"/>
              <a:t>validating</a:t>
            </a:r>
            <a:r>
              <a:rPr lang="it-IT" dirty="0"/>
              <a:t> the </a:t>
            </a:r>
            <a:r>
              <a:rPr lang="it-IT" dirty="0" err="1"/>
              <a:t>accuracy</a:t>
            </a:r>
            <a:r>
              <a:rPr lang="it-IT" dirty="0"/>
              <a:t> and </a:t>
            </a:r>
            <a:r>
              <a:rPr lang="it-IT" dirty="0" err="1"/>
              <a:t>completeness</a:t>
            </a:r>
            <a:r>
              <a:rPr lang="it-IT" dirty="0"/>
              <a:t> of </a:t>
            </a:r>
            <a:r>
              <a:rPr lang="it-IT" dirty="0" err="1"/>
              <a:t>publicly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datasets and </a:t>
            </a:r>
            <a:r>
              <a:rPr lang="it-IT" dirty="0" err="1"/>
              <a:t>determining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BioMart</a:t>
            </a:r>
            <a:r>
              <a:rPr lang="it-IT" dirty="0"/>
              <a:t> can serve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reliable</a:t>
            </a:r>
            <a:r>
              <a:rPr lang="it-IT" dirty="0"/>
              <a:t> source for future large-scale </a:t>
            </a:r>
            <a:r>
              <a:rPr lang="it-IT" dirty="0" err="1"/>
              <a:t>analyses</a:t>
            </a:r>
            <a:r>
              <a:rPr lang="it-IT" dirty="0"/>
              <a:t> of </a:t>
            </a:r>
            <a:r>
              <a:rPr lang="it-IT" dirty="0" err="1"/>
              <a:t>bHLH</a:t>
            </a:r>
            <a:r>
              <a:rPr lang="it-IT" dirty="0"/>
              <a:t> </a:t>
            </a:r>
            <a:r>
              <a:rPr lang="it-IT" dirty="0" err="1"/>
              <a:t>transcription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080b61eb8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080b61eb8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one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shown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previous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slide,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but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generated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start and end positions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recorded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InterPro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database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InterPro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comprehensive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resource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classifying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families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predicting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presence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domains and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sites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aligning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comparing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reference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published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Lambert et al.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alignment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consistent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established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literature.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validation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allowed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me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confidently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proceed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data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retrieved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from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InterPro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BioMart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databases can be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considered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reliable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sources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studying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plot,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visualize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relative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112 human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mapped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longest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TF. The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also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total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length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TF,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clear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proportional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view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domain's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full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Given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typically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consists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40 to 60 amino acids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visualization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helps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contextualize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placement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Additionally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includes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information on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number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per gene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leveraged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investigate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alternative 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influences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positional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gene.</a:t>
            </a:r>
          </a:p>
          <a:p>
            <a:pPr algn="l"/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color coding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classifications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based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on amino acid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alignment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Notably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plot shows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remains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relatively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consistent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sequence-based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classes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degree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constraint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 domain positioning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TF families.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243963" y="-933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1481055"/>
            <a:ext cx="6816600" cy="24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955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-1532380">
            <a:off x="-984785" y="25045"/>
            <a:ext cx="2462769" cy="3479258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1747850" y="-340664"/>
            <a:ext cx="2293271" cy="3283712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1315565" flipH="1">
            <a:off x="7997421" y="-481925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070700" y="31156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7397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 rot="1236882" flipH="1">
            <a:off x="7680459" y="103396"/>
            <a:ext cx="2374143" cy="280590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flipH="1">
            <a:off x="8516333" y="-485412"/>
            <a:ext cx="2293271" cy="2585072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 rot="-1315565">
            <a:off x="-1005022" y="-481925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33129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720000" y="3718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2"/>
          </p:nvPr>
        </p:nvSpPr>
        <p:spPr>
          <a:xfrm>
            <a:off x="3484419" y="187561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3484421" y="226978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4"/>
          </p:nvPr>
        </p:nvSpPr>
        <p:spPr>
          <a:xfrm>
            <a:off x="6255596" y="33357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6255599" y="3718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flipH="1">
            <a:off x="8252620" y="-928356"/>
            <a:ext cx="1245003" cy="3181217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rot="-844789">
            <a:off x="8256274" y="-340789"/>
            <a:ext cx="1031065" cy="343335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-263905" y="-1215306"/>
            <a:ext cx="1245003" cy="3181217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32337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132337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2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3"/>
          </p:nvPr>
        </p:nvSpPr>
        <p:spPr>
          <a:xfrm>
            <a:off x="132337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4"/>
          </p:nvPr>
        </p:nvSpPr>
        <p:spPr>
          <a:xfrm>
            <a:off x="132337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5"/>
          </p:nvPr>
        </p:nvSpPr>
        <p:spPr>
          <a:xfrm>
            <a:off x="132337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6"/>
          </p:nvPr>
        </p:nvSpPr>
        <p:spPr>
          <a:xfrm>
            <a:off x="132337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 rot="784685">
            <a:off x="-410359" y="-8974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 rot="1783285" flipH="1">
            <a:off x="-385508" y="-13956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448000" y="-7715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131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10467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/>
          </p:nvPr>
        </p:nvSpPr>
        <p:spPr>
          <a:xfrm>
            <a:off x="61122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3"/>
          </p:nvPr>
        </p:nvSpPr>
        <p:spPr>
          <a:xfrm>
            <a:off x="61122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4"/>
          </p:nvPr>
        </p:nvSpPr>
        <p:spPr>
          <a:xfrm>
            <a:off x="7131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5"/>
          </p:nvPr>
        </p:nvSpPr>
        <p:spPr>
          <a:xfrm>
            <a:off x="10467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6"/>
          </p:nvPr>
        </p:nvSpPr>
        <p:spPr>
          <a:xfrm>
            <a:off x="61122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7"/>
          </p:nvPr>
        </p:nvSpPr>
        <p:spPr>
          <a:xfrm>
            <a:off x="61122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 flipH="1">
            <a:off x="7692880" y="-288986"/>
            <a:ext cx="2374159" cy="280592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 rot="-2700000" flipH="1">
            <a:off x="8364443" y="-538691"/>
            <a:ext cx="1031034" cy="313224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rot="-236223">
            <a:off x="-431802" y="-749425"/>
            <a:ext cx="1244962" cy="3296496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2"/>
          </p:nvPr>
        </p:nvSpPr>
        <p:spPr>
          <a:xfrm>
            <a:off x="12860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1"/>
          </p:nvPr>
        </p:nvSpPr>
        <p:spPr>
          <a:xfrm>
            <a:off x="12860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 idx="3"/>
          </p:nvPr>
        </p:nvSpPr>
        <p:spPr>
          <a:xfrm>
            <a:off x="12860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4"/>
          </p:nvPr>
        </p:nvSpPr>
        <p:spPr>
          <a:xfrm>
            <a:off x="12860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5"/>
          </p:nvPr>
        </p:nvSpPr>
        <p:spPr>
          <a:xfrm>
            <a:off x="12860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6"/>
          </p:nvPr>
        </p:nvSpPr>
        <p:spPr>
          <a:xfrm>
            <a:off x="12860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7"/>
          </p:nvPr>
        </p:nvSpPr>
        <p:spPr>
          <a:xfrm>
            <a:off x="56826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8"/>
          </p:nvPr>
        </p:nvSpPr>
        <p:spPr>
          <a:xfrm>
            <a:off x="56826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9"/>
          </p:nvPr>
        </p:nvSpPr>
        <p:spPr>
          <a:xfrm>
            <a:off x="56826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3"/>
          </p:nvPr>
        </p:nvSpPr>
        <p:spPr>
          <a:xfrm>
            <a:off x="56826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14"/>
          </p:nvPr>
        </p:nvSpPr>
        <p:spPr>
          <a:xfrm>
            <a:off x="56826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5"/>
          </p:nvPr>
        </p:nvSpPr>
        <p:spPr>
          <a:xfrm>
            <a:off x="56826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784685">
            <a:off x="-181759" y="-8212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1783285" flipH="1">
            <a:off x="-385508" y="-12432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143200" y="-478825"/>
            <a:ext cx="1214376" cy="4636445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195100"/>
            <a:ext cx="4337700" cy="14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8725"/>
            <a:ext cx="5067600" cy="10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67677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1055101">
            <a:off x="-960243" y="-611114"/>
            <a:ext cx="1615770" cy="182136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7641225" y="-691372"/>
            <a:ext cx="1756619" cy="207607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8145456" y="-66021"/>
            <a:ext cx="1756619" cy="232279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-1794915">
            <a:off x="-1502546" y="-638410"/>
            <a:ext cx="2293282" cy="258508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8555291" y="-912025"/>
            <a:ext cx="1031060" cy="313232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7852681" y="-293879"/>
            <a:ext cx="2074359" cy="2202022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91314" y="220340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5110086" y="220340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110088" y="278625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291312" y="278625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flipH="1">
            <a:off x="-243963" y="-2457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80715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77173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1650200"/>
            <a:ext cx="3876000" cy="23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880749">
            <a:off x="-109876" y="-360103"/>
            <a:ext cx="1253609" cy="3696848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1966325" flipH="1">
            <a:off x="-97652" y="-885201"/>
            <a:ext cx="1064941" cy="3438159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8448000" y="-7715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124018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flipH="1">
            <a:off x="-243963" y="-1695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497800" y="1489792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1497800" y="2119128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hasCustomPrompt="1"/>
          </p:nvPr>
        </p:nvSpPr>
        <p:spPr>
          <a:xfrm>
            <a:off x="720000" y="1458160"/>
            <a:ext cx="798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1497800" y="3288764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"/>
          </p:nvPr>
        </p:nvSpPr>
        <p:spPr>
          <a:xfrm>
            <a:off x="1497800" y="3918099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257135"/>
            <a:ext cx="798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6"/>
          </p:nvPr>
        </p:nvSpPr>
        <p:spPr>
          <a:xfrm>
            <a:off x="5944800" y="1489792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944800" y="2119127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8" hasCustomPrompt="1"/>
          </p:nvPr>
        </p:nvSpPr>
        <p:spPr>
          <a:xfrm>
            <a:off x="4986065" y="1458160"/>
            <a:ext cx="989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9"/>
          </p:nvPr>
        </p:nvSpPr>
        <p:spPr>
          <a:xfrm>
            <a:off x="5944800" y="3288772"/>
            <a:ext cx="215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3"/>
          </p:nvPr>
        </p:nvSpPr>
        <p:spPr>
          <a:xfrm>
            <a:off x="5944800" y="3918099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6065" y="3257135"/>
            <a:ext cx="989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 rot="-784685" flipH="1">
            <a:off x="7733586" y="-3640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-1783285">
            <a:off x="8151242" y="-7860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-408376" y="-174026"/>
            <a:ext cx="1214376" cy="412852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407300" y="118910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2008950" y="3153500"/>
            <a:ext cx="51261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6" r:id="rId11"/>
    <p:sldLayoutId id="2147483667" r:id="rId12"/>
    <p:sldLayoutId id="2147483669" r:id="rId13"/>
    <p:sldLayoutId id="2147483671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 idx="2"/>
          </p:nvPr>
        </p:nvSpPr>
        <p:spPr>
          <a:xfrm>
            <a:off x="3632165" y="939539"/>
            <a:ext cx="5067600" cy="10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I:</a:t>
            </a:r>
            <a:endParaRPr dirty="0"/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3632165" y="2178239"/>
            <a:ext cx="5067600" cy="221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dirty="0"/>
              <a:t>Camilla Paoloni, Master </a:t>
            </a:r>
            <a:r>
              <a:rPr lang="it-IT" dirty="0" err="1"/>
              <a:t>Student</a:t>
            </a:r>
            <a:r>
              <a:rPr lang="it-IT" dirty="0"/>
              <a:t> in </a:t>
            </a:r>
            <a:r>
              <a:rPr lang="it-IT" dirty="0" err="1"/>
              <a:t>Bionformatics</a:t>
            </a:r>
            <a:r>
              <a:rPr lang="it-IT" dirty="0"/>
              <a:t> from the University of Bologna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dirty="0"/>
              <a:t>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to do </a:t>
            </a:r>
            <a:r>
              <a:rPr lang="it-IT" dirty="0" err="1"/>
              <a:t>my</a:t>
            </a:r>
            <a:r>
              <a:rPr lang="it-IT" dirty="0"/>
              <a:t> Master Thesis project under the </a:t>
            </a:r>
            <a:r>
              <a:rPr lang="it-IT" dirty="0" err="1"/>
              <a:t>supervision</a:t>
            </a:r>
            <a:r>
              <a:rPr lang="it-IT" dirty="0"/>
              <a:t> of Gabriel </a:t>
            </a:r>
            <a:r>
              <a:rPr lang="it-IT" dirty="0" err="1"/>
              <a:t>Santpere</a:t>
            </a:r>
            <a:r>
              <a:rPr lang="it-IT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78" name="Google Shape;278;p37"/>
          <p:cNvCxnSpPr>
            <a:cxnSpLocks/>
          </p:cNvCxnSpPr>
          <p:nvPr/>
        </p:nvCxnSpPr>
        <p:spPr>
          <a:xfrm>
            <a:off x="-331800" y="4868547"/>
            <a:ext cx="947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2" descr="Immagine che contiene testo, dipinto, poster, arte&#10;&#10;Il contenuto generato dall'IA potrebbe non essere corretto.">
            <a:extLst>
              <a:ext uri="{FF2B5EF4-FFF2-40B4-BE49-F238E27FC236}">
                <a16:creationId xmlns:a16="http://schemas.microsoft.com/office/drawing/2014/main" id="{61DE0CE4-4881-1874-8B93-8EA9D4DE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53325"/>
            <a:ext cx="2555582" cy="4035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D672F8F-6FC6-BB25-BEB4-6C76EC45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30" y="0"/>
            <a:ext cx="7369351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5AAE32-D60B-8923-EB6F-28973DF07736}"/>
              </a:ext>
            </a:extLst>
          </p:cNvPr>
          <p:cNvSpPr txBox="1"/>
          <p:nvPr/>
        </p:nvSpPr>
        <p:spPr>
          <a:xfrm>
            <a:off x="21020" y="3289738"/>
            <a:ext cx="1429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" pitchFamily="2" charset="77"/>
              </a:rPr>
              <a:t>Data from the Human TF Database (Lambert et al.)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132337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1"/>
          </p:nvPr>
        </p:nvSpPr>
        <p:spPr>
          <a:xfrm>
            <a:off x="132337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idx="2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Our team</a:t>
            </a:r>
            <a:endParaRPr b="0" dirty="0"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3"/>
          </p:nvPr>
        </p:nvSpPr>
        <p:spPr>
          <a:xfrm>
            <a:off x="132337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Lean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4"/>
          </p:nvPr>
        </p:nvSpPr>
        <p:spPr>
          <a:xfrm>
            <a:off x="132337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5"/>
          </p:nvPr>
        </p:nvSpPr>
        <p:spPr>
          <a:xfrm>
            <a:off x="132337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6"/>
          </p:nvPr>
        </p:nvSpPr>
        <p:spPr>
          <a:xfrm>
            <a:off x="132337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BF0D66-2CEF-3D3E-D8F4-FDA86D18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513"/>
          <a:stretch/>
        </p:blipFill>
        <p:spPr>
          <a:xfrm>
            <a:off x="720000" y="0"/>
            <a:ext cx="7504042" cy="51782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720000" y="1650200"/>
            <a:ext cx="3876000" cy="23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791D335-CA70-FAE1-A04E-7D107BA9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72" y="182481"/>
            <a:ext cx="8041228" cy="4824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title" idx="2"/>
          </p:nvPr>
        </p:nvSpPr>
        <p:spPr>
          <a:xfrm>
            <a:off x="12860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subTitle" idx="1"/>
          </p:nvPr>
        </p:nvSpPr>
        <p:spPr>
          <a:xfrm>
            <a:off x="12860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title" idx="3"/>
          </p:nvPr>
        </p:nvSpPr>
        <p:spPr>
          <a:xfrm>
            <a:off x="12860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4"/>
          </p:nvPr>
        </p:nvSpPr>
        <p:spPr>
          <a:xfrm>
            <a:off x="12860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is the second planet from the Sun</a:t>
            </a:r>
            <a:endParaRPr dirty="0"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 idx="5"/>
          </p:nvPr>
        </p:nvSpPr>
        <p:spPr>
          <a:xfrm>
            <a:off x="12860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6"/>
          </p:nvPr>
        </p:nvSpPr>
        <p:spPr>
          <a:xfrm>
            <a:off x="12860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title" idx="7"/>
          </p:nvPr>
        </p:nvSpPr>
        <p:spPr>
          <a:xfrm>
            <a:off x="56826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8"/>
          </p:nvPr>
        </p:nvSpPr>
        <p:spPr>
          <a:xfrm>
            <a:off x="56826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61" name="Google Shape;361;p43"/>
          <p:cNvSpPr txBox="1">
            <a:spLocks noGrp="1"/>
          </p:cNvSpPr>
          <p:nvPr>
            <p:ph type="title" idx="9"/>
          </p:nvPr>
        </p:nvSpPr>
        <p:spPr>
          <a:xfrm>
            <a:off x="56826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subTitle" idx="13"/>
          </p:nvPr>
        </p:nvSpPr>
        <p:spPr>
          <a:xfrm>
            <a:off x="56826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363" name="Google Shape;363;p43"/>
          <p:cNvSpPr txBox="1">
            <a:spLocks noGrp="1"/>
          </p:cNvSpPr>
          <p:nvPr>
            <p:ph type="title" idx="14"/>
          </p:nvPr>
        </p:nvSpPr>
        <p:spPr>
          <a:xfrm>
            <a:off x="56826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15"/>
          </p:nvPr>
        </p:nvSpPr>
        <p:spPr>
          <a:xfrm>
            <a:off x="56826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365" name="Google Shape;365;p43"/>
          <p:cNvGrpSpPr/>
          <p:nvPr/>
        </p:nvGrpSpPr>
        <p:grpSpPr>
          <a:xfrm>
            <a:off x="3618725" y="2516937"/>
            <a:ext cx="342580" cy="339271"/>
            <a:chOff x="5049725" y="1435050"/>
            <a:chExt cx="486550" cy="481850"/>
          </a:xfrm>
        </p:grpSpPr>
        <p:sp>
          <p:nvSpPr>
            <p:cNvPr id="366" name="Google Shape;366;p4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0" name="Google Shape;370;p43"/>
          <p:cNvGrpSpPr/>
          <p:nvPr/>
        </p:nvGrpSpPr>
        <p:grpSpPr>
          <a:xfrm>
            <a:off x="3613751" y="3642070"/>
            <a:ext cx="292078" cy="339253"/>
            <a:chOff x="4492800" y="2027925"/>
            <a:chExt cx="414825" cy="481825"/>
          </a:xfrm>
        </p:grpSpPr>
        <p:sp>
          <p:nvSpPr>
            <p:cNvPr id="371" name="Google Shape;371;p43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" name="Google Shape;373;p43"/>
          <p:cNvSpPr/>
          <p:nvPr/>
        </p:nvSpPr>
        <p:spPr>
          <a:xfrm>
            <a:off x="3613761" y="1391820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4" name="Google Shape;374;p43"/>
          <p:cNvGrpSpPr/>
          <p:nvPr/>
        </p:nvGrpSpPr>
        <p:grpSpPr>
          <a:xfrm>
            <a:off x="5174517" y="1383818"/>
            <a:ext cx="355258" cy="355258"/>
            <a:chOff x="-50134375" y="3183175"/>
            <a:chExt cx="300100" cy="300100"/>
          </a:xfrm>
        </p:grpSpPr>
        <p:sp>
          <p:nvSpPr>
            <p:cNvPr id="375" name="Google Shape;375;p43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43"/>
          <p:cNvGrpSpPr/>
          <p:nvPr/>
        </p:nvGrpSpPr>
        <p:grpSpPr>
          <a:xfrm>
            <a:off x="5174517" y="2508928"/>
            <a:ext cx="355258" cy="355288"/>
            <a:chOff x="-50134375" y="3550975"/>
            <a:chExt cx="300100" cy="300125"/>
          </a:xfrm>
        </p:grpSpPr>
        <p:sp>
          <p:nvSpPr>
            <p:cNvPr id="386" name="Google Shape;386;p43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3"/>
          <p:cNvGrpSpPr/>
          <p:nvPr/>
        </p:nvGrpSpPr>
        <p:grpSpPr>
          <a:xfrm>
            <a:off x="5143818" y="3654577"/>
            <a:ext cx="356205" cy="314240"/>
            <a:chOff x="-45674075" y="3586425"/>
            <a:chExt cx="300900" cy="265450"/>
          </a:xfrm>
        </p:grpSpPr>
        <p:sp>
          <p:nvSpPr>
            <p:cNvPr id="389" name="Google Shape;389;p43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44;p69">
            <a:extLst>
              <a:ext uri="{FF2B5EF4-FFF2-40B4-BE49-F238E27FC236}">
                <a16:creationId xmlns:a16="http://schemas.microsoft.com/office/drawing/2014/main" id="{513E7986-22B1-DEBD-D114-75501B49141A}"/>
              </a:ext>
            </a:extLst>
          </p:cNvPr>
          <p:cNvSpPr/>
          <p:nvPr/>
        </p:nvSpPr>
        <p:spPr>
          <a:xfrm>
            <a:off x="379907" y="1549596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44;p69">
            <a:extLst>
              <a:ext uri="{FF2B5EF4-FFF2-40B4-BE49-F238E27FC236}">
                <a16:creationId xmlns:a16="http://schemas.microsoft.com/office/drawing/2014/main" id="{DB1828A6-38D2-12CA-0849-5A5A0A03597D}"/>
              </a:ext>
            </a:extLst>
          </p:cNvPr>
          <p:cNvSpPr/>
          <p:nvPr/>
        </p:nvSpPr>
        <p:spPr>
          <a:xfrm>
            <a:off x="376695" y="341824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44;p69">
            <a:extLst>
              <a:ext uri="{FF2B5EF4-FFF2-40B4-BE49-F238E27FC236}">
                <a16:creationId xmlns:a16="http://schemas.microsoft.com/office/drawing/2014/main" id="{CA82F8BE-9072-4418-BF71-B9AE94328580}"/>
              </a:ext>
            </a:extLst>
          </p:cNvPr>
          <p:cNvSpPr/>
          <p:nvPr/>
        </p:nvSpPr>
        <p:spPr>
          <a:xfrm>
            <a:off x="412785" y="4300556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44;p69">
            <a:extLst>
              <a:ext uri="{FF2B5EF4-FFF2-40B4-BE49-F238E27FC236}">
                <a16:creationId xmlns:a16="http://schemas.microsoft.com/office/drawing/2014/main" id="{90A45B02-FB0C-4390-DBE7-5271EBB4BA7E}"/>
              </a:ext>
            </a:extLst>
          </p:cNvPr>
          <p:cNvSpPr/>
          <p:nvPr/>
        </p:nvSpPr>
        <p:spPr>
          <a:xfrm rot="20427304" flipH="1" flipV="1">
            <a:off x="8112909" y="2221734"/>
            <a:ext cx="184770" cy="11831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18CCA45-0433-681C-278D-28261877E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97" y="0"/>
            <a:ext cx="71944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SWOT analysis</a:t>
            </a:r>
            <a:endParaRPr b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subTitle" idx="5"/>
          </p:nvPr>
        </p:nvSpPr>
        <p:spPr>
          <a:xfrm>
            <a:off x="10467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7131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10467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2"/>
          </p:nvPr>
        </p:nvSpPr>
        <p:spPr>
          <a:xfrm>
            <a:off x="61122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subTitle" idx="3"/>
          </p:nvPr>
        </p:nvSpPr>
        <p:spPr>
          <a:xfrm>
            <a:off x="61122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title" idx="4"/>
          </p:nvPr>
        </p:nvSpPr>
        <p:spPr>
          <a:xfrm>
            <a:off x="7131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title" idx="6"/>
          </p:nvPr>
        </p:nvSpPr>
        <p:spPr>
          <a:xfrm>
            <a:off x="61122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7"/>
          </p:nvPr>
        </p:nvSpPr>
        <p:spPr>
          <a:xfrm>
            <a:off x="61122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3423000" y="15931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S</a:t>
            </a:r>
            <a:endParaRPr sz="5400" b="1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3" name="Google Shape;343;p42"/>
          <p:cNvSpPr/>
          <p:nvPr/>
        </p:nvSpPr>
        <p:spPr>
          <a:xfrm>
            <a:off x="4686300" y="15931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O</a:t>
            </a:r>
            <a:endParaRPr sz="5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3423000" y="30265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W</a:t>
            </a:r>
            <a:endParaRPr sz="5400" b="1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4686300" y="30265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</a:t>
            </a:r>
            <a:endParaRPr sz="5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" name="Google Shape;944;p69">
            <a:extLst>
              <a:ext uri="{FF2B5EF4-FFF2-40B4-BE49-F238E27FC236}">
                <a16:creationId xmlns:a16="http://schemas.microsoft.com/office/drawing/2014/main" id="{A68EC01A-F299-F48B-FC3D-D2A28F2FC384}"/>
              </a:ext>
            </a:extLst>
          </p:cNvPr>
          <p:cNvSpPr/>
          <p:nvPr/>
        </p:nvSpPr>
        <p:spPr>
          <a:xfrm>
            <a:off x="391595" y="1935689"/>
            <a:ext cx="167812" cy="15196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00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44;p69">
            <a:extLst>
              <a:ext uri="{FF2B5EF4-FFF2-40B4-BE49-F238E27FC236}">
                <a16:creationId xmlns:a16="http://schemas.microsoft.com/office/drawing/2014/main" id="{308FC811-1D39-C474-5647-3C850207054D}"/>
              </a:ext>
            </a:extLst>
          </p:cNvPr>
          <p:cNvSpPr/>
          <p:nvPr/>
        </p:nvSpPr>
        <p:spPr>
          <a:xfrm>
            <a:off x="391594" y="3976911"/>
            <a:ext cx="167812" cy="15196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00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44;p69">
            <a:extLst>
              <a:ext uri="{FF2B5EF4-FFF2-40B4-BE49-F238E27FC236}">
                <a16:creationId xmlns:a16="http://schemas.microsoft.com/office/drawing/2014/main" id="{1ADDDB4B-F7AC-587E-9362-44EC85478860}"/>
              </a:ext>
            </a:extLst>
          </p:cNvPr>
          <p:cNvSpPr/>
          <p:nvPr/>
        </p:nvSpPr>
        <p:spPr>
          <a:xfrm flipH="1">
            <a:off x="8584592" y="3343756"/>
            <a:ext cx="198206" cy="17810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00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0F30CF7-0D0C-4B70-272C-3EE0B623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276" y="742950"/>
            <a:ext cx="8755036" cy="3502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65A58622-0B0F-513B-C694-8C4A7A079B79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53325" y="1292750"/>
            <a:ext cx="7704000" cy="3241150"/>
          </a:xfrm>
        </p:spPr>
        <p:txBody>
          <a:bodyPr/>
          <a:lstStyle/>
          <a:p>
            <a:r>
              <a:rPr lang="it-IT" sz="6000" dirty="0"/>
              <a:t>4. FUTURE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65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Perspectives: </a:t>
            </a:r>
            <a:endParaRPr b="0" dirty="0"/>
          </a:p>
        </p:txBody>
      </p:sp>
      <p:sp>
        <p:nvSpPr>
          <p:cNvPr id="410" name="Google Shape;410;p45"/>
          <p:cNvSpPr txBox="1">
            <a:spLocks noGrp="1"/>
          </p:cNvSpPr>
          <p:nvPr>
            <p:ph type="subTitle" idx="3"/>
          </p:nvPr>
        </p:nvSpPr>
        <p:spPr>
          <a:xfrm>
            <a:off x="884095" y="1247782"/>
            <a:ext cx="3687905" cy="28376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Evaluate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the relative position of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bHLH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domain in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orthologous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genes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across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phylogenetic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tree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to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identify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potential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conservation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patterns and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verify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initial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hypothesis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of </a:t>
            </a:r>
            <a:r>
              <a:rPr lang="it-IT" sz="1800" dirty="0" err="1">
                <a:effectLst/>
                <a:latin typeface="Nunito" pitchFamily="2" charset="77"/>
              </a:rPr>
              <a:t>cotranslational</a:t>
            </a:r>
            <a:r>
              <a:rPr lang="it-IT" sz="1800" dirty="0">
                <a:effectLst/>
                <a:latin typeface="Nunito" pitchFamily="2" charset="77"/>
              </a:rPr>
              <a:t> assembly (Co-TA). </a:t>
            </a:r>
            <a:endParaRPr lang="it-IT" sz="1800" dirty="0">
              <a:latin typeface="Nunito" pitchFamily="2" charset="77"/>
            </a:endParaRPr>
          </a:p>
        </p:txBody>
      </p:sp>
      <p:cxnSp>
        <p:nvCxnSpPr>
          <p:cNvPr id="422" name="Google Shape;422;p45"/>
          <p:cNvCxnSpPr>
            <a:cxnSpLocks/>
          </p:cNvCxnSpPr>
          <p:nvPr/>
        </p:nvCxnSpPr>
        <p:spPr>
          <a:xfrm>
            <a:off x="-331800" y="4868547"/>
            <a:ext cx="9694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3ADC796B-4FA6-EB1E-8DE6-4846263701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43210" t="20124" r="25938" b="32284"/>
          <a:stretch/>
        </p:blipFill>
        <p:spPr>
          <a:xfrm>
            <a:off x="5391149" y="1093025"/>
            <a:ext cx="2771173" cy="29923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2411886" y="4261059"/>
            <a:ext cx="649605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attention !</a:t>
            </a:r>
            <a:endParaRPr dirty="0"/>
          </a:p>
        </p:txBody>
      </p:sp>
      <p:sp>
        <p:nvSpPr>
          <p:cNvPr id="429" name="Google Shape;429;p46"/>
          <p:cNvSpPr txBox="1">
            <a:spLocks noGrp="1"/>
          </p:cNvSpPr>
          <p:nvPr>
            <p:ph type="subTitle" idx="1"/>
          </p:nvPr>
        </p:nvSpPr>
        <p:spPr>
          <a:xfrm>
            <a:off x="6294474" y="1073888"/>
            <a:ext cx="2613462" cy="2513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I’d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love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hear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your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thoughts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suggestions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if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you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dirty="0"/>
          </a:p>
        </p:txBody>
      </p:sp>
      <p:cxnSp>
        <p:nvCxnSpPr>
          <p:cNvPr id="430" name="Google Shape;430;p46"/>
          <p:cNvCxnSpPr>
            <a:cxnSpLocks/>
          </p:cNvCxnSpPr>
          <p:nvPr/>
        </p:nvCxnSpPr>
        <p:spPr>
          <a:xfrm>
            <a:off x="-331800" y="4868547"/>
            <a:ext cx="9656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 descr="Immagine che contiene vestiti, persona, aria aperta, terreno&#10;&#10;Il contenuto generato dall'IA potrebbe non essere corretto.">
            <a:extLst>
              <a:ext uri="{FF2B5EF4-FFF2-40B4-BE49-F238E27FC236}">
                <a16:creationId xmlns:a16="http://schemas.microsoft.com/office/drawing/2014/main" id="{EB3510A5-00D1-7D70-B21D-3346BDCB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349" t="17038" r="43738" b="48334"/>
          <a:stretch/>
        </p:blipFill>
        <p:spPr>
          <a:xfrm>
            <a:off x="4457700" y="1722591"/>
            <a:ext cx="483052" cy="895283"/>
          </a:xfrm>
          <a:prstGeom prst="rect">
            <a:avLst/>
          </a:prstGeom>
        </p:spPr>
      </p:pic>
      <p:pic>
        <p:nvPicPr>
          <p:cNvPr id="3" name="Immagine 2" descr="Immagine che contiene vestiti, persona, uomo, calzature&#10;&#10;Il contenuto generato dall'IA potrebbe non essere corretto.">
            <a:extLst>
              <a:ext uri="{FF2B5EF4-FFF2-40B4-BE49-F238E27FC236}">
                <a16:creationId xmlns:a16="http://schemas.microsoft.com/office/drawing/2014/main" id="{9BB8F678-0A41-0035-266D-7332D956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54993"/>
            <a:ext cx="6045717" cy="40304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72B37-833A-FE4C-BCAA-ED980E2C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21C248F-BA05-FAA1-18F5-81FF57F05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72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3E686-EA56-9E5D-2C2D-AD8DA8FB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432305-34D3-384C-4584-378B80801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58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713100" y="672163"/>
            <a:ext cx="6816600" cy="1686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My Master Thesis Project:</a:t>
            </a:r>
            <a:endParaRPr sz="50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713099" y="2911644"/>
            <a:ext cx="7901512" cy="1559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it-IT" sz="2500" dirty="0" err="1">
                <a:latin typeface="Nunito" pitchFamily="2" charset="77"/>
                <a:sym typeface="Abril Fatface"/>
              </a:rPr>
              <a:t>Understanding</a:t>
            </a:r>
            <a:r>
              <a:rPr lang="it-IT" sz="2500" dirty="0">
                <a:latin typeface="Nunito" pitchFamily="2" charset="77"/>
                <a:sym typeface="Abril Fatface"/>
              </a:rPr>
              <a:t> the putative </a:t>
            </a:r>
            <a:r>
              <a:rPr lang="it-IT" sz="2500" dirty="0" err="1">
                <a:latin typeface="Nunito" pitchFamily="2" charset="77"/>
                <a:sym typeface="Abril Fatface"/>
              </a:rPr>
              <a:t>role</a:t>
            </a:r>
            <a:r>
              <a:rPr lang="it-IT" sz="2500" dirty="0">
                <a:latin typeface="Nunito" pitchFamily="2" charset="77"/>
                <a:sym typeface="Abril Fatface"/>
              </a:rPr>
              <a:t> of co-</a:t>
            </a:r>
            <a:r>
              <a:rPr lang="it-IT" sz="2500" dirty="0" err="1">
                <a:latin typeface="Nunito" pitchFamily="2" charset="77"/>
                <a:sym typeface="Abril Fatface"/>
              </a:rPr>
              <a:t>translational</a:t>
            </a:r>
            <a:r>
              <a:rPr lang="it-IT" sz="2500" dirty="0">
                <a:latin typeface="Nunito" pitchFamily="2" charset="77"/>
                <a:sym typeface="Abril Fatface"/>
              </a:rPr>
              <a:t> assembly in </a:t>
            </a:r>
            <a:r>
              <a:rPr lang="it-IT" sz="2500" dirty="0" err="1">
                <a:latin typeface="Nunito" pitchFamily="2" charset="77"/>
                <a:sym typeface="Abril Fatface"/>
              </a:rPr>
              <a:t>bHLH</a:t>
            </a:r>
            <a:r>
              <a:rPr lang="it-IT" sz="2500" dirty="0">
                <a:latin typeface="Nunito" pitchFamily="2" charset="77"/>
                <a:sym typeface="Abril Fatface"/>
              </a:rPr>
              <a:t> </a:t>
            </a:r>
            <a:r>
              <a:rPr lang="it-IT" sz="2500" dirty="0" err="1">
                <a:latin typeface="Nunito" pitchFamily="2" charset="77"/>
                <a:sym typeface="Abril Fatface"/>
              </a:rPr>
              <a:t>transcription</a:t>
            </a:r>
            <a:r>
              <a:rPr lang="it-IT" sz="2500" dirty="0">
                <a:latin typeface="Nunito" pitchFamily="2" charset="77"/>
                <a:sym typeface="Abril Fatface"/>
              </a:rPr>
              <a:t> </a:t>
            </a:r>
            <a:r>
              <a:rPr lang="it-IT" sz="2500" dirty="0" err="1">
                <a:latin typeface="Nunito" pitchFamily="2" charset="77"/>
                <a:sym typeface="Abril Fatface"/>
              </a:rPr>
              <a:t>factors</a:t>
            </a:r>
            <a:r>
              <a:rPr lang="it-IT" sz="2500" dirty="0">
                <a:latin typeface="Nunito" pitchFamily="2" charset="77"/>
                <a:sym typeface="Abril Fatface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234" name="Google Shape;234;p33"/>
          <p:cNvCxnSpPr>
            <a:cxnSpLocks/>
            <a:endCxn id="235" idx="1"/>
          </p:cNvCxnSpPr>
          <p:nvPr/>
        </p:nvCxnSpPr>
        <p:spPr>
          <a:xfrm>
            <a:off x="-331800" y="4868547"/>
            <a:ext cx="70407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6708912" y="4630647"/>
            <a:ext cx="243508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Camilla Paoloni, Master Degree Student in Bioinformatics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-University of Bologna 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6A9D8-8D6A-B3A4-34F3-9ED41843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195100"/>
            <a:ext cx="5556975" cy="1466100"/>
          </a:xfrm>
        </p:spPr>
        <p:txBody>
          <a:bodyPr/>
          <a:lstStyle/>
          <a:p>
            <a:r>
              <a:rPr lang="it-IT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689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407557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/>
              <a:t>bHLH</a:t>
            </a:r>
            <a:r>
              <a:rPr lang="en" b="0" dirty="0"/>
              <a:t> transcription factors:</a:t>
            </a:r>
            <a:endParaRPr b="0"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76416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Who are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they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and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why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are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we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interested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in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their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study: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Family of TFs playing a crucial role in neuronal development a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nd</a:t>
            </a: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they are considered key to understand the risk of many human diseases.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Their structures share the presence of a common domain, the </a:t>
            </a:r>
            <a:r>
              <a:rPr lang="en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domain which is composed by: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	</a:t>
            </a:r>
            <a:r>
              <a:rPr lang="en" sz="2100" b="1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-</a:t>
            </a: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N-terminal basic </a:t>
            </a:r>
            <a:r>
              <a:rPr lang="el-GR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α-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helix</a:t>
            </a:r>
            <a:endParaRPr lang="it-IT" sz="2100" dirty="0">
              <a:solidFill>
                <a:schemeClr val="dk1"/>
              </a:solidFill>
              <a:latin typeface="Nunito" pitchFamily="2" charset="77"/>
              <a:cs typeface="Calibri" panose="020F0502020204030204" pitchFamily="34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	</a:t>
            </a:r>
            <a:r>
              <a:rPr lang="it-IT" sz="2100" b="1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- 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A loop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it-IT" sz="2100" b="1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	- 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A more C-terminal </a:t>
            </a:r>
            <a:r>
              <a:rPr lang="el-GR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α-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helix</a:t>
            </a:r>
            <a:endParaRPr lang="en" sz="2100" b="1" dirty="0">
              <a:solidFill>
                <a:schemeClr val="dk1"/>
              </a:solidFill>
              <a:latin typeface="Nunito" pitchFamily="2" charset="77"/>
              <a:cs typeface="Calibri" panose="020F0502020204030204" pitchFamily="34" charset="0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331800" y="4868547"/>
            <a:ext cx="947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segno, cartone animato, arte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A87A10EA-8B93-4168-C3B8-B315D02E2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1" r="20114" b="2248"/>
          <a:stretch/>
        </p:blipFill>
        <p:spPr>
          <a:xfrm>
            <a:off x="6287906" y="1579523"/>
            <a:ext cx="2295939" cy="3147954"/>
          </a:xfrm>
          <a:prstGeom prst="rect">
            <a:avLst/>
          </a:prstGeom>
        </p:spPr>
      </p:pic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560155" y="0"/>
            <a:ext cx="7613374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do they activate transcriptions</a:t>
            </a:r>
            <a:r>
              <a:rPr lang="en" sz="5000" dirty="0"/>
              <a:t>:</a:t>
            </a:r>
            <a:endParaRPr sz="5000" dirty="0"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1"/>
          </p:nvPr>
        </p:nvSpPr>
        <p:spPr>
          <a:xfrm>
            <a:off x="447260" y="1579524"/>
            <a:ext cx="5840646" cy="3669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factors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operate on the DNA,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forming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homodimers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or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heterodimers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with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other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factors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 </a:t>
            </a:r>
          </a:p>
          <a:p>
            <a:pPr marL="0" indent="0"/>
            <a:endParaRPr lang="it-IT" sz="2000" b="0" i="0" u="none" strike="noStrike" dirty="0">
              <a:solidFill>
                <a:srgbClr val="000000"/>
              </a:solidFill>
              <a:effectLst/>
              <a:latin typeface="Nunito" pitchFamily="2" charset="77"/>
              <a:cs typeface="Calibri" panose="020F0502020204030204" pitchFamily="34" charset="0"/>
            </a:endParaRPr>
          </a:p>
          <a:p>
            <a:pPr marL="0" indent="0"/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dimers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bind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to E-boxes,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hexanucleotides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with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conserved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motif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CANNTG</a:t>
            </a:r>
          </a:p>
          <a:p>
            <a:pPr marL="0" indent="0"/>
            <a:endParaRPr lang="it-IT" sz="2000" b="0" i="0" u="none" strike="noStrike" dirty="0">
              <a:solidFill>
                <a:srgbClr val="000000"/>
              </a:solidFill>
              <a:effectLst/>
              <a:latin typeface="Nunito" pitchFamily="2" charset="77"/>
              <a:cs typeface="Calibri" panose="020F0502020204030204" pitchFamily="34" charset="0"/>
            </a:endParaRPr>
          </a:p>
          <a:p>
            <a:pPr marL="0" indent="0"/>
            <a:endParaRPr lang="it-IT" sz="2000" dirty="0">
              <a:solidFill>
                <a:srgbClr val="000000"/>
              </a:solidFill>
              <a:latin typeface="Nunito" pitchFamily="2" charset="77"/>
              <a:cs typeface="Calibri" panose="020F0502020204030204" pitchFamily="34" charset="0"/>
            </a:endParaRPr>
          </a:p>
          <a:p>
            <a:pPr marL="0" indent="0"/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Classified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based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on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sequence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similarity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in 5 classes: A,B,C,D,E (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Atchley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&amp;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Ledent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Nunito" pitchFamily="2" charset="77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5"/>
          <p:cNvCxnSpPr>
            <a:cxnSpLocks/>
          </p:cNvCxnSpPr>
          <p:nvPr/>
        </p:nvCxnSpPr>
        <p:spPr>
          <a:xfrm>
            <a:off x="-331800" y="4868547"/>
            <a:ext cx="947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67C033-C0E8-6432-6547-3230D859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62" y="1274824"/>
            <a:ext cx="7460475" cy="3068575"/>
          </a:xfrm>
        </p:spPr>
        <p:txBody>
          <a:bodyPr/>
          <a:lstStyle/>
          <a:p>
            <a:pPr algn="l"/>
            <a:r>
              <a:rPr lang="it-IT" sz="6000" dirty="0"/>
              <a:t>2. </a:t>
            </a:r>
            <a:br>
              <a:rPr lang="it-IT" sz="6000" dirty="0"/>
            </a:br>
            <a:r>
              <a:rPr lang="it-IT" sz="6000" dirty="0"/>
              <a:t>AIMS OF THE PROJECT </a:t>
            </a:r>
          </a:p>
        </p:txBody>
      </p:sp>
    </p:spTree>
    <p:extLst>
      <p:ext uri="{BB962C8B-B14F-4D97-AF65-F5344CB8AC3E}">
        <p14:creationId xmlns:p14="http://schemas.microsoft.com/office/powerpoint/2010/main" val="18551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aim of my project: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subTitle" idx="2"/>
          </p:nvPr>
        </p:nvSpPr>
        <p:spPr>
          <a:xfrm>
            <a:off x="809452" y="1093025"/>
            <a:ext cx="2486100" cy="372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latin typeface="Nunito" pitchFamily="2" charset="77"/>
              </a:rPr>
              <a:t>Verify</a:t>
            </a:r>
            <a:r>
              <a:rPr lang="it-IT" sz="1600" dirty="0">
                <a:effectLst/>
                <a:latin typeface="Nunito" pitchFamily="2" charset="77"/>
              </a:rPr>
              <a:t> the </a:t>
            </a:r>
            <a:r>
              <a:rPr lang="it-IT" sz="1600" dirty="0" err="1">
                <a:effectLst/>
                <a:latin typeface="Nunito" pitchFamily="2" charset="77"/>
              </a:rPr>
              <a:t>hypothesis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that</a:t>
            </a:r>
            <a:r>
              <a:rPr lang="it-IT" sz="1600" dirty="0">
                <a:effectLst/>
                <a:latin typeface="Nunito" pitchFamily="2" charset="77"/>
              </a:rPr>
              <a:t> the </a:t>
            </a:r>
            <a:r>
              <a:rPr lang="it-IT" sz="1600" dirty="0" err="1">
                <a:effectLst/>
                <a:latin typeface="Nunito" pitchFamily="2" charset="77"/>
              </a:rPr>
              <a:t>choosing</a:t>
            </a:r>
            <a:r>
              <a:rPr lang="it-IT" sz="1600" dirty="0">
                <a:effectLst/>
                <a:latin typeface="Nunito" pitchFamily="2" charset="77"/>
              </a:rPr>
              <a:t> of partner by </a:t>
            </a:r>
            <a:r>
              <a:rPr lang="it-IT" sz="1600" dirty="0" err="1">
                <a:effectLst/>
                <a:latin typeface="Nunito" pitchFamily="2" charset="77"/>
              </a:rPr>
              <a:t>bHLH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factors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is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influenced</a:t>
            </a:r>
            <a:r>
              <a:rPr lang="it-IT" sz="1600" dirty="0">
                <a:effectLst/>
                <a:latin typeface="Nunito" pitchFamily="2" charset="77"/>
              </a:rPr>
              <a:t> by co-</a:t>
            </a:r>
            <a:r>
              <a:rPr lang="it-IT" sz="1600" dirty="0" err="1">
                <a:effectLst/>
                <a:latin typeface="Nunito" pitchFamily="2" charset="77"/>
              </a:rPr>
              <a:t>translational</a:t>
            </a:r>
            <a:r>
              <a:rPr lang="it-IT" sz="1600" dirty="0">
                <a:effectLst/>
                <a:latin typeface="Nunito" pitchFamily="2" charset="77"/>
              </a:rPr>
              <a:t> assembly (Co-TA).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Nunito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effectLst/>
                <a:latin typeface="Nunito" pitchFamily="2" charset="77"/>
              </a:rPr>
              <a:t>Co-TA </a:t>
            </a:r>
            <a:r>
              <a:rPr lang="it-IT" sz="1600" dirty="0" err="1">
                <a:effectLst/>
                <a:latin typeface="Nunito" pitchFamily="2" charset="77"/>
              </a:rPr>
              <a:t>is</a:t>
            </a:r>
            <a:r>
              <a:rPr lang="it-IT" sz="1600" dirty="0">
                <a:effectLst/>
                <a:latin typeface="Nunito" pitchFamily="2" charset="77"/>
              </a:rPr>
              <a:t> a </a:t>
            </a:r>
            <a:r>
              <a:rPr lang="it-IT" sz="1600" dirty="0" err="1">
                <a:effectLst/>
                <a:latin typeface="Nunito" pitchFamily="2" charset="77"/>
              </a:rPr>
              <a:t>process</a:t>
            </a:r>
            <a:r>
              <a:rPr lang="it-IT" sz="1600" dirty="0">
                <a:effectLst/>
                <a:latin typeface="Nunito" pitchFamily="2" charset="77"/>
              </a:rPr>
              <a:t> by </a:t>
            </a:r>
            <a:r>
              <a:rPr lang="it-IT" sz="1600" dirty="0" err="1">
                <a:effectLst/>
                <a:latin typeface="Nunito" pitchFamily="2" charset="77"/>
              </a:rPr>
              <a:t>which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protein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complexes</a:t>
            </a:r>
            <a:r>
              <a:rPr lang="it-IT" sz="1600" dirty="0">
                <a:effectLst/>
                <a:latin typeface="Nunito" pitchFamily="2" charset="77"/>
              </a:rPr>
              <a:t> are made </a:t>
            </a:r>
            <a:r>
              <a:rPr lang="it-IT" sz="1600" dirty="0" err="1">
                <a:effectLst/>
                <a:latin typeface="Nunito" pitchFamily="2" charset="77"/>
              </a:rPr>
              <a:t>while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subunits</a:t>
            </a:r>
            <a:r>
              <a:rPr lang="it-IT" sz="1600" dirty="0">
                <a:effectLst/>
                <a:latin typeface="Nunito" pitchFamily="2" charset="77"/>
              </a:rPr>
              <a:t> are </a:t>
            </a:r>
            <a:r>
              <a:rPr lang="it-IT" sz="1600" dirty="0" err="1">
                <a:effectLst/>
                <a:latin typeface="Nunito" pitchFamily="2" charset="77"/>
              </a:rPr>
              <a:t>translated</a:t>
            </a:r>
            <a:r>
              <a:rPr lang="it-IT" sz="1600" dirty="0">
                <a:effectLst/>
                <a:latin typeface="Nunito" pitchFamily="2" charset="77"/>
              </a:rPr>
              <a:t>, </a:t>
            </a:r>
            <a:r>
              <a:rPr lang="it-IT" sz="1600" dirty="0" err="1">
                <a:effectLst/>
                <a:latin typeface="Nunito" pitchFamily="2" charset="77"/>
              </a:rPr>
              <a:t>imposing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evolutionary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constraints</a:t>
            </a:r>
            <a:r>
              <a:rPr lang="it-IT" sz="1600" dirty="0">
                <a:effectLst/>
                <a:latin typeface="Nunito" pitchFamily="2" charset="77"/>
              </a:rPr>
              <a:t> in the position of the interaction domains</a:t>
            </a:r>
            <a:endParaRPr sz="1600" dirty="0">
              <a:latin typeface="Nunito" pitchFamily="2" charset="77"/>
            </a:endParaRPr>
          </a:p>
        </p:txBody>
      </p:sp>
      <p:cxnSp>
        <p:nvCxnSpPr>
          <p:cNvPr id="269" name="Google Shape;269;p36"/>
          <p:cNvCxnSpPr>
            <a:endCxn id="270" idx="1"/>
          </p:cNvCxnSpPr>
          <p:nvPr/>
        </p:nvCxnSpPr>
        <p:spPr>
          <a:xfrm>
            <a:off x="-331800" y="4868547"/>
            <a:ext cx="666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6"/>
          <p:cNvSpPr txBox="1"/>
          <p:nvPr/>
        </p:nvSpPr>
        <p:spPr>
          <a:xfrm>
            <a:off x="6331500" y="4630647"/>
            <a:ext cx="2585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Elegant Lines Pitch Deck // 2021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" name="Immagine 20" descr="Immagine che contiene schermata, Organismo, celenterato, medusa&#10;&#10;Il contenuto generato dall'IA potrebbe non essere corretto.">
            <a:extLst>
              <a:ext uri="{FF2B5EF4-FFF2-40B4-BE49-F238E27FC236}">
                <a16:creationId xmlns:a16="http://schemas.microsoft.com/office/drawing/2014/main" id="{E48B11A3-1EB3-EAED-1F8F-C0F3585F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34" y="1823542"/>
            <a:ext cx="5332766" cy="31039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5000"/>
          </a:schemeClr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 idx="4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/>
              <a:t>How Co-TA works:</a:t>
            </a:r>
            <a:endParaRPr b="0"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subTitle" idx="1"/>
          </p:nvPr>
        </p:nvSpPr>
        <p:spPr>
          <a:xfrm>
            <a:off x="4223084" y="625755"/>
            <a:ext cx="4200916" cy="4906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→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Favors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Co-TA</a:t>
            </a:r>
            <a:br>
              <a:rPr lang="it-IT" b="0" i="0" u="none" strike="noStrike" dirty="0">
                <a:solidFill>
                  <a:srgbClr val="000000"/>
                </a:solidFill>
                <a:effectLst/>
              </a:rPr>
            </a:b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   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Earlier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nascent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polypeptides</a:t>
            </a:r>
            <a:endParaRPr lang="it-IT" dirty="0">
              <a:solidFill>
                <a:srgbClr val="000000"/>
              </a:solidFill>
            </a:endParaRPr>
          </a:p>
          <a:p>
            <a:pPr algn="l">
              <a:buNone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→ Limits Co-TA</a:t>
            </a:r>
            <a:br>
              <a:rPr lang="it-IT" b="0" i="0" u="none" strike="noStrike" dirty="0">
                <a:solidFill>
                  <a:srgbClr val="000000"/>
                </a:solidFill>
                <a:effectLst/>
              </a:rPr>
            </a:b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    Delays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until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complete</a:t>
            </a:r>
          </a:p>
          <a:p>
            <a:pPr algn="l">
              <a:buNone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Objectives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None/>
            </a:pPr>
            <a:endParaRPr lang="it-IT" b="1" i="0" u="none" strike="noStrike" dirty="0">
              <a:solidFill>
                <a:srgbClr val="000000"/>
              </a:solidFill>
              <a:effectLst/>
            </a:endParaRPr>
          </a:p>
          <a:p>
            <a:pPr marL="139700" indent="0"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39700" indent="0"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trends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domain placement.</a:t>
            </a:r>
          </a:p>
          <a:p>
            <a:pPr marL="139700" indent="0"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Assess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Co-TA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evolutionarily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favored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mechanism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27" name="Google Shape;327;p41"/>
          <p:cNvCxnSpPr>
            <a:cxnSpLocks/>
          </p:cNvCxnSpPr>
          <p:nvPr/>
        </p:nvCxnSpPr>
        <p:spPr>
          <a:xfrm>
            <a:off x="-331800" y="4868547"/>
            <a:ext cx="9475800" cy="607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6" descr="Immagine che contiene Policromia, viola, Magenta, arte&#10;&#10;Il contenuto generato dall'IA potrebbe non essere corretto.">
            <a:extLst>
              <a:ext uri="{FF2B5EF4-FFF2-40B4-BE49-F238E27FC236}">
                <a16:creationId xmlns:a16="http://schemas.microsoft.com/office/drawing/2014/main" id="{1BC7E828-EF7F-A35F-34DB-3DED4394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6954"/>
            <a:ext cx="3323870" cy="3787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7F9DFFE-4184-4EBF-1230-2CB58559F2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20000" y="1673749"/>
            <a:ext cx="7704000" cy="2241077"/>
          </a:xfrm>
        </p:spPr>
        <p:txBody>
          <a:bodyPr/>
          <a:lstStyle/>
          <a:p>
            <a:r>
              <a:rPr lang="it-IT" sz="6000" dirty="0"/>
              <a:t>3. </a:t>
            </a:r>
            <a:br>
              <a:rPr lang="it-IT" sz="6000" dirty="0"/>
            </a:br>
            <a:r>
              <a:rPr lang="it-IT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8559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838f5d42e06d298f03f23"/>
  <p:tag name="BIOJSON" val="{&quot;id&quot;:&quot;804859e0-8803-4304-8daa-ad072c58e1c1&quot;,&quot;objects&quot;:{&quot;804859e0-8803-4304-8daa-ad072c58e1c1&quot;:{&quot;id&quot;:&quot;804859e0-8803-4304-8daa-ad072c58e1c1&quot;,&quot;type&quot;:&quot;FIGURE_OBJECT&quot;,&quot;document&quot;:{&quot;type&quot;:&quot;DOCUMENT_GROUP&quot;,&quot;canvasType&quot;:&quot;FIGURE&quot;,&quot;units&quot;:&quot;in&quot;}},&quot;6b293c4f-eb88-4fc4-bd67-91bae51d1d7f&quot;:{&quot;id&quot;:&quot;6b293c4f-eb88-4fc4-bd67-91bae51d1d7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804859e0-8803-4304-8daa-ad072c58e1c1&quot;,&quot;type&quot;:&quot;FRAME&quot;,&quot;order&quot;:&quot;5&quot;}},&quot;aee4f63a-8675-4caf-83a8-ebf7d942f695&quot;:{&quot;id&quot;:&quot;aee4f63a-8675-4caf-83a8-ebf7d942f695&quot;,&quot;type&quot;:&quot;FIGURE_OBJECT&quot;,&quot;document&quot;:{&quot;type&quot;:&quot;FIGURE&quot;,&quot;canvasType&quot;:&quot;FIGURE&quot;,&quot;units&quot;:&quot;in&quot;},&quot;parent&quot;:{&quot;parentId&quot;:&quot;804859e0-8803-4304-8daa-ad072c58e1c1&quot;,&quot;type&quot;:&quot;DOCUMENT&quot;,&quot;order&quot;:&quot;5&quot;}},&quot;bd455684-1dca-4206-bca4-1fa621c38c38&quot;:{&quot;id&quot;:&quot;bd455684-1dca-4206-bca4-1fa621c38c38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aee4f63a-8675-4caf-83a8-ebf7d942f695&quot;,&quot;order&quot;:&quot;5&quot;}},&quot;7826fe32-2c13-4768-a43a-17983679af49&quot;:{&quot;id&quot;:&quot;7826fe32-2c13-4768-a43a-17983679af49&quot;,&quot;type&quot;:&quot;FIGURE_OBJECT&quot;,&quot;guide&quot;:{&quot;type&quot;:&quot;GRID&quot;,&quot;distance&quot;:0.5,&quot;units&quot;:&quot;in&quot;},&quot;parent&quot;:{&quot;parentId&quot;:&quot;804859e0-8803-4304-8daa-ad072c58e1c1&quot;,&quot;type&quot;:&quot;GUIDE&quot;,&quot;order&quot;:&quot;5&quot;}},&quot;d4e3707a-822d-46c9-be29-70f06c9fddf8&quot;:{&quot;relativeTransform&quot;:{&quot;translate&quot;:{&quot;x&quot;:-620.6202410870882,&quot;y&quot;:464.89329341028997},&quot;rotate&quot;:0},&quot;type&quot;:&quot;FIGURE_OBJECT&quot;,&quot;id&quot;:&quot;d4e3707a-822d-46c9-be29-70f06c9fddf8&quot;,&quot;parent&quot;:{&quot;type&quot;:&quot;CHILD&quot;,&quot;parentId&quot;:&quot;aee4f63a-8675-4caf-83a8-ebf7d942f695&quot;,&quot;order&quot;:&quot;5&quot;},&quot;name&quot;:&quot;Phylodynamics (tree diagram)&quot;,&quot;displayName&quot;:&quot;Phylodynamics (tree diagram)&quot;,&quot;source&quot;:{&quot;id&quot;:&quot;65cfb03cb5620613a9f793d9&quot;,&quot;type&quot;:&quot;ASSETS&quot;},&quot;isPremium&quot;:true},&quot;5ad5f6d9-271a-4d0f-8350-93cbf12871ae&quot;:{&quot;type&quot;:&quot;FIGURE_OBJECT&quot;,&quot;id&quot;:&quot;5ad5f6d9-271a-4d0f-8350-93cbf12871ae&quot;,&quot;relativeTransform&quot;:{&quot;translate&quot;:{&quot;x&quot;:1151.70661838998,&quot;y&quot;:-82.00140272800603},&quot;rotate&quot;:0},&quot;opacity&quot;:1,&quot;path&quot;:{&quot;type&quot;:&quot;POLY_LINE&quot;,&quot;points&quot;:[{&quot;x&quot;:-585.0061387530054,&quot;y&quot;:-420.5904710173413},{&quot;x&quot;:-544.2306501504091,&quot;y&quot;:-420.31680499857134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d4e3707a-822d-46c9-be29-70f06c9fddf8&quot;,&quot;order&quot;:&quot;1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38fbff85-d1c6-40ed-a7e4-29ea82012b5a&quot;:{&quot;type&quot;:&quot;FIGURE_OBJECT&quot;,&quot;id&quot;:&quot;38fbff85-d1c6-40ed-a7e4-29ea82012b5a&quot;,&quot;relativeTransform&quot;:{&quot;translate&quot;:{&quot;x&quot;:786.3108201215153,&quot;y&quot;:-567.3269874813687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3&quot;}},&quot;fc62b5ed-6ad3-4c02-9571-ad0d030fce38&quot;:{&quot;type&quot;:&quot;FIGURE_OBJECT&quot;,&quot;id&quot;:&quot;fc62b5ed-6ad3-4c02-9571-ad0d030fce38&quot;,&quot;relativeTransform&quot;:{&quot;translate&quot;:{&quot;x&quot;:786.3108201215153,&quot;y&quot;:-523.3989146884136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5&quot;}},&quot;76d906ed-5340-43f1-a12f-31da0af24807&quot;:{&quot;type&quot;:&quot;FIGURE_OBJECT&quot;,&quot;id&quot;:&quot;76d906ed-5340-43f1-a12f-31da0af24807&quot;,&quot;relativeTransform&quot;:{&quot;translate&quot;:{&quot;x&quot;:787.2237060789611,&quot;y&quot;:-495.1070413551103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6&quot;}},&quot;2b9cf9c4-ed59-45f6-b435-ed628062bd9f&quot;:{&quot;type&quot;:&quot;FIGURE_OBJECT&quot;,&quot;id&quot;:&quot;2b9cf9c4-ed59-45f6-b435-ed628062bd9f&quot;,&quot;relativeTransform&quot;:{&quot;translate&quot;:{&quot;x&quot;:786.3049740691492,&quot;y&quot;:-454.89373022123124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7&quot;}},&quot;2796096e-8476-4f5c-8df0-8b489862db3d&quot;:{&quot;type&quot;:&quot;FIGURE_OBJECT&quot;,&quot;id&quot;:&quot;2796096e-8476-4f5c-8df0-8b489862db3d&quot;,&quot;relativeTransform&quot;:{&quot;translate&quot;:{&quot;x&quot;:786.3049885019882,&quot;y&quot;:-408.98246735874},&quot;rotate&quot;:-2.4434609527920615e-16,&quot;skewX&quot;:-4.2052998986975353e-32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8&quot;}},&quot;3ee69f06-1411-435a-9539-0e55adcf96d0&quot;:{&quot;type&quot;:&quot;FIGURE_OBJECT&quot;,&quot;id&quot;:&quot;3ee69f06-1411-435a-9539-0e55adcf96d0&quot;,&quot;parent&quot;:{&quot;type&quot;:&quot;CHILD&quot;,&quot;parentId&quot;:&quot;d4e3707a-822d-46c9-be29-70f06c9fddf8&quot;,&quot;order&quot;:&quot;2&quot;},&quot;relativeTransform&quot;:{&quot;translate&quot;:{&quot;x&quot;:1218.0852720533142,&quot;y&quot;:-246.25036063430488},&quot;rotate&quot;:0}},&quot;d32fad9e-073d-4e6c-a198-496aafc89748&quot;:{&quot;type&quot;:&quot;FIGURE_OBJECT&quot;,&quot;id&quot;:&quot;d32fad9e-073d-4e6c-a198-496aafc89748&quot;,&quot;relativeTransform&quot;:{&quot;translate&quot;:{&quot;x&quot;:-22.012760230001206,&quot;y&quot;:234.98625004449516},&quot;rotate&quot;:0},&quot;opacity&quot;:1,&quot;path&quot;:{&quot;type&quot;:&quot;POLY_LINE&quot;,&quot;points&quot;:[{&quot;x&quot;:-494.0795067371039,&quot;y&quot;:-531.9640493297829},{&quot;x&quot;:-587.693514431351,&quot;y&quot;:-531.9640493297829},{&quot;x&quot;:-587.693514431351,&quot;y&quot;:-450.4177721100421},{&quot;x&quot;:-531.103696261786,&quot;y&quot;:-450.4177721100421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1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dc68ba5-f70a-4769-97fd-5aeb4c1d4a7f&quot;:{&quot;type&quot;:&quot;FIGURE_OBJECT&quot;,&quot;id&quot;:&quot;7dc68ba5-f70a-4769-97fd-5aeb4c1d4a7f&quot;,&quot;relativeTransform&quot;:{&quot;translate&quot;:{&quot;x&quot;:73.37720596767069,&quot;y&quot;:-31.864748083487505},&quot;rotate&quot;:0},&quot;opacity&quot;:1,&quot;path&quot;:{&quot;type&quot;:&quot;POLY_LINE&quot;,&quot;points&quot;:[{&quot;x&quot;:-507.9259516083804,&quot;y&quot;:-289.2796129086758},{&quot;x&quot;:-587.693514431351,&quot;y&quot;:-289.2796129086758},{&quot;x&quot;:-587.693514431351,&quot;y&quot;:-244.93512094913333},{&quot;x&quot;:-506.42090323038,&quot;y&quot;:-244.93512094913333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2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df33cd70-5eb0-4e9e-a968-5a9164f6275d&quot;:{&quot;type&quot;:&quot;FIGURE_OBJECT&quot;,&quot;id&quot;:&quot;df33cd70-5eb0-4e9e-a968-5a9164f6275d&quot;,&quot;relativeTransform&quot;:{&quot;translate&quot;:{&quot;x&quot;:34.84796749085772,&quot;y&quot;:183.48618041117493},&quot;rotate&quot;:0},&quot;opacity&quot;:1,&quot;path&quot;:{&quot;type&quot;:&quot;POLY_LINE&quot;,&quot;points&quot;:[{&quot;x&quot;:-462.77450094117427,&quot;y&quot;:-433.11515731191065},{&quot;x&quot;:-587.693514431351,&quot;y&quot;:-433.11515731191065},{&quot;x&quot;:-587.693514431351,&quot;y&quot;:-366.7217069824631},{&quot;x&quot;:-513.6451353371331,&quot;y&quot;:-366.7217069824631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3e4b8d1c-7b63-4fe3-90ba-b34a79f5b3e1&quot;:{&quot;type&quot;:&quot;FIGURE_OBJECT&quot;,&quot;id&quot;:&quot;3e4b8d1c-7b63-4fe3-90ba-b34a79f5b3e1&quot;,&quot;relativeTransform&quot;:{&quot;translate&quot;:{&quot;x&quot;:-148.6493420019173,&quot;y&quot;:81.67008135935855},&quot;rotate&quot;:0},&quot;opacity&quot;:1,&quot;path&quot;:{&quot;type&quot;:&quot;POLY_LINE&quot;,&quot;points&quot;:[{&quot;x&quot;:-285.23804585002813,&quot;y&quot;:-289.2796129086758},{&quot;x&quot;:-330.03344106422315,&quot;y&quot;:-289.2796129086758},{&quot;x&quot;:-330.03344106422315,&quot;y&quot;:-244.93512094913333},{&quot;x&quot;:-284.39284970107934,&quot;y&quot;:-244.93512094913333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5e8681c-65b3-452a-8ef1-5c2a00a032d8&quot;:{&quot;id&quot;:&quot;75e8681c-65b3-452a-8ef1-5c2a00a032d8&quot;,&quot;type&quot;:&quot;FIGURE_OBJECT&quot;,&quot;relativeTransform&quot;:{&quot;translate&quot;:{&quot;x&quot;:76.69113041096978,&quot;y&quot;:-134.737561301037},&quot;rotate&quot;:0},&quot;text&quot;:{&quot;textData&quot;:{&quot;lineSpacing&quot;:&quot;normal&quot;,&quot;alignment&quot;:&quot;left&quot;,&quot;verticalAlign&quot;:&quot;TOP&quot;,&quot;lines&quot;:[{&quot;runs&quot;:[{&quot;style&quot;:{&quot;fontFamily&quot;:&quot;Liberation Serif&quot;,&quot;fontSize&quot;:18.666666666666664,&quot;color&quot;:&quot;black&quot;,&quot;fontWeight&quot;:&quot;normal&quot;,&quot;fontStyle&quot;:&quot;normal&quot;,&quot;decoration&quot;:&quot;none&quot;},&quot;range&quot;:[0,24]}],&quot;text&quot;:&quot;Orthologus bHLH TF genes &quot;}],&quot;_lastCaretLocation&quot;:{&quot;lineIndex&quot;:0,&quot;runIndex&quot;:0,&quot;charIndex&quot;:24}},&quot;format&quot;:&quot;BETTER_TEXT&quot;,&quot;size&quot;:{&quot;x&quot;:153.073788725432,&quot;y&quot;:42.093333333333334},&quot;targetSize&quot;:{&quot;x&quot;:153.073788725432,&quot;y&quot;:42.093333333333334}},&quot;parent&quot;:{&quot;type&quot;:&quot;CHILD&quot;,&quot;parentId&quot;:&quot;aee4f63a-8675-4caf-83a8-ebf7d942f695&quot;,&quot;order&quot;:&quot;7&quot;}}}}"/>
  <p:tag name="TRANSPARENTBACKGROUND" val="false"/>
  <p:tag name="VERSION" val="1742223974037"/>
  <p:tag name="TITLE" val="Camilla's First Illustration"/>
  <p:tag name="CREATORNAME" val="Camilla Paoloni"/>
  <p:tag name="DATEINSERTED" val="1742224229962"/>
</p:tagLst>
</file>

<file path=ppt/theme/theme1.xml><?xml version="1.0" encoding="utf-8"?>
<a:theme xmlns:a="http://schemas.openxmlformats.org/drawingml/2006/main" name="Elegant Lines Pitch Deck Blue variant by Slidesgo">
  <a:themeElements>
    <a:clrScheme name="Simple Light">
      <a:dk1>
        <a:srgbClr val="302926"/>
      </a:dk1>
      <a:lt1>
        <a:srgbClr val="D9E2EC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29C1DB-C397-EA4B-B204-59D02D7C3336}">
  <we:reference id="wa200006038" version="1.0.0.3" store="en-US" storeType="OMEX"/>
  <we:alternateReferences>
    <we:reference id="wa200006038" version="1.0.0.3" store="en-US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4916</TotalTime>
  <Words>1972</Words>
  <Application>Microsoft Macintosh PowerPoint</Application>
  <PresentationFormat>Presentazione su schermo (16:9)</PresentationFormat>
  <Paragraphs>109</Paragraphs>
  <Slides>19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Helvetica</vt:lpstr>
      <vt:lpstr>Playfair Display</vt:lpstr>
      <vt:lpstr>Roboto Condensed Light</vt:lpstr>
      <vt:lpstr>Nunito</vt:lpstr>
      <vt:lpstr>Abril Fatface</vt:lpstr>
      <vt:lpstr>-webkit-standard</vt:lpstr>
      <vt:lpstr>Elegant Lines Pitch Deck Blue variant by Slidesgo</vt:lpstr>
      <vt:lpstr>Who am I:</vt:lpstr>
      <vt:lpstr>My Master Thesis Project:</vt:lpstr>
      <vt:lpstr>1. INTRODUCTION</vt:lpstr>
      <vt:lpstr>bHLH transcription factors:</vt:lpstr>
      <vt:lpstr>How do they activate transcriptions:</vt:lpstr>
      <vt:lpstr>2.  AIMS OF THE PROJECT </vt:lpstr>
      <vt:lpstr>The aim of my project:</vt:lpstr>
      <vt:lpstr>How Co-TA works:</vt:lpstr>
      <vt:lpstr>3.  RESULTS</vt:lpstr>
      <vt:lpstr>Presentazione standard di PowerPoint</vt:lpstr>
      <vt:lpstr>Jenna Doe</vt:lpstr>
      <vt:lpstr>Problem</vt:lpstr>
      <vt:lpstr>Product overview</vt:lpstr>
      <vt:lpstr>SWOT analysis</vt:lpstr>
      <vt:lpstr>4. FUTURE PERSPECTIVES</vt:lpstr>
      <vt:lpstr>Future Perspectives: </vt:lpstr>
      <vt:lpstr>Thank you for your attention !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camilla paoloni</cp:lastModifiedBy>
  <cp:revision>6</cp:revision>
  <dcterms:modified xsi:type="dcterms:W3CDTF">2025-07-03T12:27:57Z</dcterms:modified>
</cp:coreProperties>
</file>